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6" r:id="rId6"/>
    <p:sldId id="260" r:id="rId7"/>
    <p:sldId id="261"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rett, Bianca" initials="GB" lastIdx="2" clrIdx="0">
    <p:extLst>
      <p:ext uri="{19B8F6BF-5375-455C-9EA6-DF929625EA0E}">
        <p15:presenceInfo xmlns:p15="http://schemas.microsoft.com/office/powerpoint/2012/main" userId="S-1-5-21-672394970-180755160-2318422700-981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06" d="100"/>
          <a:sy n="106" d="100"/>
        </p:scale>
        <p:origin x="1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61577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1053022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3734389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233647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1035807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24993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68622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1203698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173922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382724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3E0B9C-D481-4B75-8C27-55264C4E9CF8}" type="datetimeFigureOut">
              <a:rPr lang="en-AU" smtClean="0"/>
              <a:t>29/02/2024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62E408C1-C044-4B7C-B733-72DAC45263DC}" type="slidenum">
              <a:rPr lang="en-AU" smtClean="0"/>
              <a:t>‹#›</a:t>
            </a:fld>
            <a:endParaRPr lang="en-AU" dirty="0"/>
          </a:p>
        </p:txBody>
      </p:sp>
    </p:spTree>
    <p:extLst>
      <p:ext uri="{BB962C8B-B14F-4D97-AF65-F5344CB8AC3E}">
        <p14:creationId xmlns:p14="http://schemas.microsoft.com/office/powerpoint/2010/main" val="174528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E0B9C-D481-4B75-8C27-55264C4E9CF8}" type="datetimeFigureOut">
              <a:rPr lang="en-AU" smtClean="0"/>
              <a:t>29/02/2024</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408C1-C044-4B7C-B733-72DAC45263DC}" type="slidenum">
              <a:rPr lang="en-AU" smtClean="0"/>
              <a:t>‹#›</a:t>
            </a:fld>
            <a:endParaRPr lang="en-AU" dirty="0"/>
          </a:p>
        </p:txBody>
      </p:sp>
    </p:spTree>
    <p:extLst>
      <p:ext uri="{BB962C8B-B14F-4D97-AF65-F5344CB8AC3E}">
        <p14:creationId xmlns:p14="http://schemas.microsoft.com/office/powerpoint/2010/main" val="142545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FirstNationsUnit@apsc.gov.au"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5315" y="1301262"/>
            <a:ext cx="7992207" cy="4589583"/>
          </a:xfrm>
        </p:spPr>
        <p:txBody>
          <a:bodyPr>
            <a:noAutofit/>
          </a:bodyPr>
          <a:lstStyle/>
          <a:p>
            <a:pPr algn="l">
              <a:lnSpc>
                <a:spcPct val="100000"/>
              </a:lnSpc>
              <a:spcBef>
                <a:spcPts val="600"/>
              </a:spcBef>
              <a:spcAft>
                <a:spcPts val="600"/>
              </a:spcAft>
            </a:pPr>
            <a:r>
              <a:rPr lang="en-AU" sz="1600" b="1" u="sng" dirty="0" smtClean="0">
                <a:latin typeface="+mn-lt"/>
              </a:rPr>
              <a:t>About </a:t>
            </a:r>
            <a:r>
              <a:rPr lang="en-AU" sz="1600" b="1" u="sng" dirty="0">
                <a:latin typeface="+mn-lt"/>
              </a:rPr>
              <a:t>us</a:t>
            </a:r>
            <a:r>
              <a:rPr lang="en-AU" sz="1600" dirty="0">
                <a:latin typeface="+mn-lt"/>
              </a:rPr>
              <a:t/>
            </a:r>
            <a:br>
              <a:rPr lang="en-AU" sz="1600" dirty="0">
                <a:latin typeface="+mn-lt"/>
              </a:rPr>
            </a:br>
            <a:r>
              <a:rPr lang="en-AU" sz="1400" dirty="0">
                <a:latin typeface="+mn-lt"/>
              </a:rPr>
              <a:t>First Nations Unit within the Australian Public Service Commission consists of a geographically dispersed team composed primarily of First Nations </a:t>
            </a:r>
            <a:r>
              <a:rPr lang="en-AU" sz="1400" dirty="0" smtClean="0">
                <a:latin typeface="+mn-lt"/>
              </a:rPr>
              <a:t>individuals</a:t>
            </a:r>
            <a:r>
              <a:rPr lang="en-AU" sz="1400" dirty="0">
                <a:latin typeface="+mn-lt"/>
              </a:rPr>
              <a:t> </a:t>
            </a:r>
            <a:r>
              <a:rPr lang="en-AU" sz="1400" dirty="0" smtClean="0">
                <a:latin typeface="+mn-lt"/>
              </a:rPr>
              <a:t>across various states and territories.</a:t>
            </a:r>
            <a:r>
              <a:rPr lang="en-AU" sz="1400" dirty="0">
                <a:latin typeface="+mn-lt"/>
              </a:rPr>
              <a:t/>
            </a:r>
            <a:br>
              <a:rPr lang="en-AU" sz="1400" dirty="0">
                <a:latin typeface="+mn-lt"/>
              </a:rPr>
            </a:br>
            <a:r>
              <a:rPr lang="en-AU" sz="1400" dirty="0">
                <a:latin typeface="+mn-lt"/>
              </a:rPr>
              <a:t/>
            </a:r>
            <a:br>
              <a:rPr lang="en-AU" sz="1400" dirty="0">
                <a:latin typeface="+mn-lt"/>
              </a:rPr>
            </a:br>
            <a:r>
              <a:rPr lang="en-AU" sz="1400" dirty="0">
                <a:latin typeface="+mn-lt"/>
              </a:rPr>
              <a:t>Our </a:t>
            </a:r>
            <a:r>
              <a:rPr lang="en-AU" sz="1400" dirty="0" smtClean="0">
                <a:latin typeface="+mn-lt"/>
              </a:rPr>
              <a:t>focus </a:t>
            </a:r>
            <a:r>
              <a:rPr lang="en-AU" sz="1400" dirty="0">
                <a:latin typeface="+mn-lt"/>
              </a:rPr>
              <a:t>is on enhancing employment outcomes for First Nations people </a:t>
            </a:r>
            <a:r>
              <a:rPr lang="en-AU" sz="1400" dirty="0" smtClean="0">
                <a:latin typeface="+mn-lt"/>
              </a:rPr>
              <a:t>across the Australian Public Service (APS) and </a:t>
            </a:r>
            <a:r>
              <a:rPr lang="en-AU" sz="1400" dirty="0">
                <a:latin typeface="+mn-lt"/>
              </a:rPr>
              <a:t>promoting cultural capability and </a:t>
            </a:r>
            <a:r>
              <a:rPr lang="en-AU" sz="1400" dirty="0" smtClean="0">
                <a:latin typeface="+mn-lt"/>
              </a:rPr>
              <a:t>cultural safety </a:t>
            </a:r>
            <a:r>
              <a:rPr lang="en-AU" sz="1400" dirty="0">
                <a:latin typeface="+mn-lt"/>
              </a:rPr>
              <a:t>throughout the APS. </a:t>
            </a:r>
            <a:r>
              <a:rPr lang="en-AU" sz="1400" dirty="0" smtClean="0">
                <a:latin typeface="+mn-lt"/>
              </a:rPr>
              <a:t/>
            </a:r>
            <a:br>
              <a:rPr lang="en-AU" sz="1400" dirty="0" smtClean="0">
                <a:latin typeface="+mn-lt"/>
              </a:rPr>
            </a:br>
            <a:r>
              <a:rPr lang="en-AU" sz="1400" dirty="0">
                <a:latin typeface="+mn-lt"/>
              </a:rPr>
              <a:t/>
            </a:r>
            <a:br>
              <a:rPr lang="en-AU" sz="1400" dirty="0">
                <a:latin typeface="+mn-lt"/>
              </a:rPr>
            </a:br>
            <a:r>
              <a:rPr lang="en-US" sz="1400" dirty="0" smtClean="0">
                <a:latin typeface="+mn-lt"/>
              </a:rPr>
              <a:t>We were established as a result of a </a:t>
            </a:r>
            <a:r>
              <a:rPr lang="en-US" sz="1400" dirty="0">
                <a:latin typeface="+mn-lt"/>
              </a:rPr>
              <a:t>new policy proposal in the 2023-24 budget package - Boosting First Nations </a:t>
            </a:r>
            <a:r>
              <a:rPr lang="en-US" sz="1400" dirty="0" smtClean="0">
                <a:latin typeface="+mn-lt"/>
              </a:rPr>
              <a:t>Employment. The work we undertake directly contributes </a:t>
            </a:r>
            <a:r>
              <a:rPr lang="en-US" sz="1400" dirty="0">
                <a:latin typeface="+mn-lt"/>
              </a:rPr>
              <a:t>to priority reforms identified in the Closing the Gap (CtG) and APS reform agendas. That is, Priority Reform </a:t>
            </a:r>
            <a:r>
              <a:rPr lang="en-US" sz="1400" dirty="0" smtClean="0">
                <a:latin typeface="+mn-lt"/>
              </a:rPr>
              <a:t>Three – </a:t>
            </a:r>
            <a:r>
              <a:rPr lang="en-US" sz="1400" dirty="0">
                <a:latin typeface="+mn-lt"/>
              </a:rPr>
              <a:t>Transforming Government Organisations (CtG), and Outcome 7, an APS that sets the standard for First Nations employment and cultural competency (APS Reform).</a:t>
            </a:r>
            <a:r>
              <a:rPr lang="en-AU" sz="1600" dirty="0" smtClean="0">
                <a:latin typeface="+mn-lt"/>
              </a:rPr>
              <a:t/>
            </a:r>
            <a:br>
              <a:rPr lang="en-AU" sz="1600" dirty="0" smtClean="0">
                <a:latin typeface="+mn-lt"/>
              </a:rPr>
            </a:br>
            <a:r>
              <a:rPr lang="en-AU" sz="1600" dirty="0">
                <a:latin typeface="+mn-lt"/>
              </a:rPr>
              <a:t/>
            </a:r>
            <a:br>
              <a:rPr lang="en-AU" sz="1600" dirty="0">
                <a:latin typeface="+mn-lt"/>
              </a:rPr>
            </a:br>
            <a:r>
              <a:rPr lang="en-AU" sz="1600" b="1" u="sng" dirty="0" smtClean="0">
                <a:latin typeface="+mn-lt"/>
              </a:rPr>
              <a:t>Purpose</a:t>
            </a:r>
            <a:r>
              <a:rPr lang="en-AU" sz="1600" dirty="0">
                <a:latin typeface="+mn-lt"/>
              </a:rPr>
              <a:t/>
            </a:r>
            <a:br>
              <a:rPr lang="en-AU" sz="1600" dirty="0">
                <a:latin typeface="+mn-lt"/>
              </a:rPr>
            </a:br>
            <a:r>
              <a:rPr lang="en-US" sz="1400" dirty="0">
                <a:latin typeface="+mn-lt"/>
              </a:rPr>
              <a:t>We provide comprehensive, whole-of-government advice, dedicated to enabling inclusive workplaces that prioritise cultural capability and safety. Our goal is to cultivate a public sector which champions First Nations representation and leadership ensuring it authentically </a:t>
            </a:r>
            <a:r>
              <a:rPr lang="en-US" sz="1400" dirty="0" smtClean="0">
                <a:latin typeface="+mn-lt"/>
              </a:rPr>
              <a:t>reflects </a:t>
            </a:r>
            <a:r>
              <a:rPr lang="en-US" sz="1400" dirty="0">
                <a:latin typeface="+mn-lt"/>
              </a:rPr>
              <a:t>and serves the diverse needs and aspirations of the community</a:t>
            </a:r>
            <a:r>
              <a:rPr lang="en-US" sz="1400" dirty="0" smtClean="0">
                <a:latin typeface="+mn-lt"/>
              </a:rPr>
              <a:t>.</a:t>
            </a:r>
            <a:r>
              <a:rPr lang="en-US" sz="1600" dirty="0" smtClean="0">
                <a:latin typeface="+mn-lt"/>
              </a:rPr>
              <a:t/>
            </a:r>
            <a:br>
              <a:rPr lang="en-US" sz="1600" dirty="0" smtClean="0">
                <a:latin typeface="+mn-lt"/>
              </a:rPr>
            </a:br>
            <a:r>
              <a:rPr lang="en-US" sz="1100" u="sng" dirty="0"/>
              <a:t/>
            </a:r>
            <a:br>
              <a:rPr lang="en-US" sz="1100" u="sng" dirty="0"/>
            </a:br>
            <a:r>
              <a:rPr lang="en-US" sz="1100" b="1" dirty="0" smtClean="0"/>
              <a:t/>
            </a:r>
            <a:br>
              <a:rPr lang="en-US" sz="1100" b="1" dirty="0" smtClean="0"/>
            </a:br>
            <a:endParaRPr lang="en-AU" sz="1400" b="1" dirty="0"/>
          </a:p>
        </p:txBody>
      </p:sp>
      <p:sp>
        <p:nvSpPr>
          <p:cNvPr id="3" name="Rectangle 2"/>
          <p:cNvSpPr/>
          <p:nvPr/>
        </p:nvSpPr>
        <p:spPr>
          <a:xfrm>
            <a:off x="325315" y="430795"/>
            <a:ext cx="4871398" cy="523220"/>
          </a:xfrm>
          <a:prstGeom prst="rect">
            <a:avLst/>
          </a:prstGeom>
        </p:spPr>
        <p:txBody>
          <a:bodyPr wrap="none">
            <a:spAutoFit/>
          </a:bodyPr>
          <a:lstStyle/>
          <a:p>
            <a:r>
              <a:rPr lang="en-AU" sz="2800" b="1" dirty="0"/>
              <a:t>First Nations Unit Service Offer </a:t>
            </a:r>
            <a:endParaRPr lang="en-AU" sz="2800" dirty="0"/>
          </a:p>
        </p:txBody>
      </p:sp>
    </p:spTree>
    <p:extLst>
      <p:ext uri="{BB962C8B-B14F-4D97-AF65-F5344CB8AC3E}">
        <p14:creationId xmlns:p14="http://schemas.microsoft.com/office/powerpoint/2010/main" val="2651661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8000" r="-8000"/>
          </a:stretch>
        </a:blipFill>
        <a:effectLst/>
      </p:bgPr>
    </p:bg>
    <p:spTree>
      <p:nvGrpSpPr>
        <p:cNvPr id="1" name=""/>
        <p:cNvGrpSpPr/>
        <p:nvPr/>
      </p:nvGrpSpPr>
      <p:grpSpPr>
        <a:xfrm>
          <a:off x="0" y="0"/>
          <a:ext cx="0" cy="0"/>
          <a:chOff x="0" y="0"/>
          <a:chExt cx="0" cy="0"/>
        </a:xfrm>
      </p:grpSpPr>
      <p:sp>
        <p:nvSpPr>
          <p:cNvPr id="4" name="TextBox 3"/>
          <p:cNvSpPr txBox="1"/>
          <p:nvPr/>
        </p:nvSpPr>
        <p:spPr>
          <a:xfrm>
            <a:off x="432210" y="1066240"/>
            <a:ext cx="3920715" cy="6452728"/>
          </a:xfrm>
          <a:prstGeom prst="rect">
            <a:avLst/>
          </a:prstGeom>
          <a:noFill/>
        </p:spPr>
        <p:txBody>
          <a:bodyPr wrap="square" rtlCol="0">
            <a:spAutoFit/>
          </a:bodyPr>
          <a:lstStyle/>
          <a:p>
            <a:r>
              <a:rPr lang="en-AU" sz="1400" b="1" dirty="0" smtClean="0"/>
              <a:t>Boosting </a:t>
            </a:r>
            <a:r>
              <a:rPr lang="en-AU" sz="1400" b="1" dirty="0"/>
              <a:t>First Nations Employment </a:t>
            </a:r>
            <a:r>
              <a:rPr lang="en-AU" sz="1400" b="1" dirty="0" smtClean="0"/>
              <a:t>across APS</a:t>
            </a:r>
          </a:p>
          <a:p>
            <a:r>
              <a:rPr lang="en-AU" sz="1200" b="1" dirty="0" smtClean="0"/>
              <a:t>SES100</a:t>
            </a:r>
            <a:endParaRPr lang="en-AU" sz="1200" b="1" dirty="0"/>
          </a:p>
          <a:p>
            <a:r>
              <a:rPr lang="en-US" sz="1100" dirty="0" smtClean="0"/>
              <a:t>We aim to increase First Nations Senior Executive Staff (SES) to 100 by 2025 to ensure First Nations voices, leadership and perspectives are being heard and are leading key decision making across the APS. We do this by:</a:t>
            </a:r>
          </a:p>
          <a:p>
            <a:pPr marL="171450" indent="-171450">
              <a:buFont typeface="Courier New" panose="02070309020205020404" pitchFamily="49" charset="0"/>
              <a:buChar char="o"/>
            </a:pPr>
            <a:r>
              <a:rPr lang="en-US" sz="1100" dirty="0" smtClean="0"/>
              <a:t>Enhancing </a:t>
            </a:r>
            <a:r>
              <a:rPr lang="en-US" sz="1100" dirty="0"/>
              <a:t>and </a:t>
            </a:r>
            <a:r>
              <a:rPr lang="en-US" sz="1100" dirty="0" smtClean="0"/>
              <a:t>developing </a:t>
            </a:r>
            <a:r>
              <a:rPr lang="en-US" sz="1100" dirty="0"/>
              <a:t>senior executive </a:t>
            </a:r>
            <a:r>
              <a:rPr lang="en-US" sz="1100" dirty="0" smtClean="0"/>
              <a:t>staff (SES) recruitment </a:t>
            </a:r>
            <a:r>
              <a:rPr lang="en-US" sz="1100" dirty="0"/>
              <a:t>initiatives to attract new SES recruits and facilitate </a:t>
            </a:r>
            <a:r>
              <a:rPr lang="en-US" sz="1100" dirty="0" smtClean="0"/>
              <a:t>promotions.  </a:t>
            </a:r>
          </a:p>
          <a:p>
            <a:pPr marL="171450" indent="-171450">
              <a:buFont typeface="Courier New" panose="02070309020205020404" pitchFamily="49" charset="0"/>
              <a:buChar char="o"/>
            </a:pPr>
            <a:r>
              <a:rPr lang="en-US" sz="1100" dirty="0" smtClean="0"/>
              <a:t>Coordinating SES </a:t>
            </a:r>
            <a:r>
              <a:rPr lang="en-US" sz="1100" dirty="0"/>
              <a:t>recruitment efforts and assess external talent </a:t>
            </a:r>
            <a:r>
              <a:rPr lang="en-US" sz="1100" dirty="0" smtClean="0"/>
              <a:t>sourcing. </a:t>
            </a:r>
          </a:p>
          <a:p>
            <a:pPr marL="171450" indent="-171450">
              <a:buFont typeface="Courier New" panose="02070309020205020404" pitchFamily="49" charset="0"/>
              <a:buChar char="o"/>
            </a:pPr>
            <a:r>
              <a:rPr lang="en-US" sz="1100" dirty="0" smtClean="0"/>
              <a:t>Managing the pre-application, interview information sessions, assessment and feedback sessions, job matching, mentoring newly on-boarded SES, development of professional coaching and enrollment into the SES Development Program. </a:t>
            </a:r>
          </a:p>
          <a:p>
            <a:pPr marL="171450" indent="-171450">
              <a:buFont typeface="Courier New" panose="02070309020205020404" pitchFamily="49" charset="0"/>
              <a:buChar char="o"/>
            </a:pPr>
            <a:endParaRPr lang="en-US" sz="1100" dirty="0" smtClean="0"/>
          </a:p>
          <a:p>
            <a:r>
              <a:rPr lang="en-AU" sz="1200" b="1" dirty="0" smtClean="0"/>
              <a:t>Recruitment </a:t>
            </a:r>
            <a:r>
              <a:rPr lang="en-AU" sz="1200" b="1" dirty="0"/>
              <a:t>and </a:t>
            </a:r>
            <a:r>
              <a:rPr lang="en-AU" sz="1200" b="1" dirty="0" smtClean="0"/>
              <a:t>Retention</a:t>
            </a:r>
          </a:p>
          <a:p>
            <a:pPr marL="171450" indent="-171450">
              <a:buFont typeface="Courier New" panose="02070309020205020404" pitchFamily="49" charset="0"/>
              <a:buChar char="o"/>
            </a:pPr>
            <a:r>
              <a:rPr lang="en-US" sz="1050" dirty="0" smtClean="0"/>
              <a:t>Leading </a:t>
            </a:r>
            <a:r>
              <a:rPr lang="en-US" sz="1050" dirty="0"/>
              <a:t>the development of an APS-wide First Nations employee value proposition (EVP) and supporting communications with the Community Control Sector to position the APS as an employer of choice for First Nations people</a:t>
            </a:r>
            <a:r>
              <a:rPr lang="en-US" sz="1050" dirty="0" smtClean="0"/>
              <a:t>.</a:t>
            </a:r>
          </a:p>
          <a:p>
            <a:pPr marL="171450" indent="-171450">
              <a:buFont typeface="Courier New" panose="02070309020205020404" pitchFamily="49" charset="0"/>
              <a:buChar char="o"/>
            </a:pPr>
            <a:r>
              <a:rPr lang="en-US" sz="1050" dirty="0" smtClean="0"/>
              <a:t>Exploring a single approach to Confirmation of Heritage to streamline recruitment processes for First Nations people entering the APS.</a:t>
            </a:r>
            <a:endParaRPr lang="en-US" sz="1050" dirty="0"/>
          </a:p>
          <a:p>
            <a:pPr marL="171450" indent="-171450">
              <a:buFont typeface="Courier New" panose="02070309020205020404" pitchFamily="49" charset="0"/>
              <a:buChar char="o"/>
            </a:pPr>
            <a:r>
              <a:rPr lang="en-US" sz="1050" dirty="0"/>
              <a:t>Management of the Affirmative Measures Indigenous – Recruitment Hub.</a:t>
            </a:r>
          </a:p>
          <a:p>
            <a:pPr marL="171450" indent="-171450">
              <a:buFont typeface="Courier New" panose="02070309020205020404" pitchFamily="49" charset="0"/>
              <a:buChar char="o"/>
            </a:pPr>
            <a:r>
              <a:rPr lang="en-US" sz="1050" dirty="0"/>
              <a:t>Work with key stakeholders to explore opportunities to strengthen mobility and cultural safety to address retention and attrition</a:t>
            </a:r>
            <a:r>
              <a:rPr lang="en-US" sz="1050" dirty="0" smtClean="0"/>
              <a:t>.</a:t>
            </a:r>
          </a:p>
          <a:p>
            <a:pPr marL="171450" indent="-171450">
              <a:buFont typeface="Courier New" panose="02070309020205020404" pitchFamily="49" charset="0"/>
              <a:buChar char="o"/>
            </a:pPr>
            <a:r>
              <a:rPr lang="en-AU" sz="1050" dirty="0"/>
              <a:t>Implement strategies to attract and retain First Nations talent, addressing factors that contribute to career advancement and long term commitment.</a:t>
            </a:r>
          </a:p>
          <a:p>
            <a:pPr marL="171450" indent="-171450">
              <a:buFont typeface="Courier New" panose="02070309020205020404" pitchFamily="49" charset="0"/>
              <a:buChar char="o"/>
            </a:pPr>
            <a:r>
              <a:rPr lang="en-AU" sz="1050" dirty="0" smtClean="0"/>
              <a:t>Assist </a:t>
            </a:r>
            <a:r>
              <a:rPr lang="en-AU" sz="1050" dirty="0"/>
              <a:t>agencies in implementing inclusive hiring practices.</a:t>
            </a:r>
          </a:p>
          <a:p>
            <a:endParaRPr lang="en-AU" sz="1050" b="1" dirty="0" smtClean="0"/>
          </a:p>
          <a:p>
            <a:pPr marL="171450" indent="-171450">
              <a:buFont typeface="Courier New" panose="02070309020205020404" pitchFamily="49" charset="0"/>
              <a:buChar char="o"/>
            </a:pPr>
            <a:endParaRPr lang="en-AU" sz="1050" dirty="0"/>
          </a:p>
          <a:p>
            <a:pPr marL="171450" indent="-171450">
              <a:buFont typeface="Courier New" panose="02070309020205020404" pitchFamily="49" charset="0"/>
              <a:buChar char="o"/>
            </a:pPr>
            <a:endParaRPr lang="en-AU" dirty="0">
              <a:solidFill>
                <a:srgbClr val="7030A0"/>
              </a:solidFill>
            </a:endParaRPr>
          </a:p>
        </p:txBody>
      </p:sp>
      <p:sp>
        <p:nvSpPr>
          <p:cNvPr id="5" name="TextBox 4"/>
          <p:cNvSpPr txBox="1"/>
          <p:nvPr/>
        </p:nvSpPr>
        <p:spPr>
          <a:xfrm>
            <a:off x="4862167" y="1218640"/>
            <a:ext cx="3662708" cy="2646878"/>
          </a:xfrm>
          <a:prstGeom prst="rect">
            <a:avLst/>
          </a:prstGeom>
          <a:noFill/>
        </p:spPr>
        <p:txBody>
          <a:bodyPr wrap="square" rtlCol="0">
            <a:spAutoFit/>
          </a:bodyPr>
          <a:lstStyle/>
          <a:p>
            <a:r>
              <a:rPr lang="en-AU" sz="1200" b="1" dirty="0"/>
              <a:t>Training and Skill Development</a:t>
            </a:r>
          </a:p>
          <a:p>
            <a:pPr marL="171450" indent="-171450">
              <a:buFont typeface="Courier New" panose="02070309020205020404" pitchFamily="49" charset="0"/>
              <a:buChar char="o"/>
            </a:pPr>
            <a:r>
              <a:rPr lang="en-US" sz="1100" dirty="0"/>
              <a:t>Designing a talent development pipeline to support senior executive employees from the SES100 recruitment initiative.</a:t>
            </a:r>
          </a:p>
          <a:p>
            <a:pPr marL="171450" indent="-171450">
              <a:buFont typeface="Courier New" panose="02070309020205020404" pitchFamily="49" charset="0"/>
              <a:buChar char="o"/>
            </a:pPr>
            <a:r>
              <a:rPr lang="en-US" sz="1100" dirty="0"/>
              <a:t>Establishing of the EL2 Talent Development Program to support high performing EL2 leaders prepare to be SES</a:t>
            </a:r>
            <a:r>
              <a:rPr lang="en-US" sz="1100" dirty="0" smtClean="0"/>
              <a:t>.</a:t>
            </a:r>
          </a:p>
          <a:p>
            <a:pPr marL="171450" indent="-171450">
              <a:buFont typeface="Courier New" panose="02070309020205020404" pitchFamily="49" charset="0"/>
              <a:buChar char="o"/>
            </a:pPr>
            <a:r>
              <a:rPr lang="en-AU" sz="1100" dirty="0"/>
              <a:t>Developing wrap around supports, 360 degree feedback, group and individual coaching as well as mentoring through existing networks to support career progression.</a:t>
            </a:r>
          </a:p>
          <a:p>
            <a:pPr marL="171450" indent="-171450">
              <a:buFont typeface="Courier New" panose="02070309020205020404" pitchFamily="49" charset="0"/>
              <a:buChar char="o"/>
            </a:pPr>
            <a:r>
              <a:rPr lang="en-AU" sz="1100" dirty="0" smtClean="0"/>
              <a:t>Customising </a:t>
            </a:r>
            <a:r>
              <a:rPr lang="en-AU" sz="1100" dirty="0"/>
              <a:t>and providing agencies with advice on career development to align aspirations with available positions across the APS</a:t>
            </a:r>
            <a:r>
              <a:rPr lang="en-AU" sz="1100" b="1" dirty="0"/>
              <a:t>.</a:t>
            </a:r>
            <a:endParaRPr lang="en-AU" sz="1100" dirty="0"/>
          </a:p>
          <a:p>
            <a:pPr marL="171450" indent="-171450">
              <a:buFont typeface="Courier New" panose="02070309020205020404" pitchFamily="49" charset="0"/>
              <a:buChar char="o"/>
            </a:pPr>
            <a:r>
              <a:rPr lang="en-AU" sz="1100" dirty="0" smtClean="0"/>
              <a:t>Design </a:t>
            </a:r>
            <a:r>
              <a:rPr lang="en-AU" sz="1100" dirty="0"/>
              <a:t>and develop targeted training programs to enhance professional skills.</a:t>
            </a:r>
          </a:p>
          <a:p>
            <a:pPr marL="171450" indent="-171450">
              <a:buFont typeface="Courier New" panose="02070309020205020404" pitchFamily="49" charset="0"/>
              <a:buChar char="o"/>
            </a:pPr>
            <a:endParaRPr lang="en-AU" sz="1100" dirty="0"/>
          </a:p>
        </p:txBody>
      </p:sp>
      <p:sp>
        <p:nvSpPr>
          <p:cNvPr id="11" name="Title 1"/>
          <p:cNvSpPr>
            <a:spLocks noGrp="1"/>
          </p:cNvSpPr>
          <p:nvPr>
            <p:ph type="ctrTitle"/>
          </p:nvPr>
        </p:nvSpPr>
        <p:spPr>
          <a:xfrm>
            <a:off x="432210" y="317988"/>
            <a:ext cx="11667392" cy="687292"/>
          </a:xfrm>
        </p:spPr>
        <p:txBody>
          <a:bodyPr>
            <a:noAutofit/>
          </a:bodyPr>
          <a:lstStyle/>
          <a:p>
            <a:pPr algn="l"/>
            <a:r>
              <a:rPr lang="en-US" sz="1600" b="1" u="sng" dirty="0" smtClean="0"/>
              <a:t>What we do</a:t>
            </a:r>
            <a:br>
              <a:rPr lang="en-US" sz="1600" b="1" u="sng" dirty="0" smtClean="0"/>
            </a:br>
            <a:r>
              <a:rPr lang="en-US" sz="1100" b="1" u="sng" dirty="0" smtClean="0"/>
              <a:t/>
            </a:r>
            <a:br>
              <a:rPr lang="en-US" sz="1100" b="1" u="sng" dirty="0" smtClean="0"/>
            </a:br>
            <a:r>
              <a:rPr lang="en-US" sz="1200" dirty="0"/>
              <a:t>The First Nations Unit drives the Government’s commitment to boost First Nations employment across the APS to 5% by 2030. We develop new employment </a:t>
            </a:r>
            <a:r>
              <a:rPr lang="en-US" sz="1200" dirty="0" smtClean="0"/>
              <a:t>opportunities and initiatives </a:t>
            </a:r>
            <a:r>
              <a:rPr lang="en-US" sz="1200" dirty="0"/>
              <a:t>to address known barriers to engagement, retention and advancement of First Nations people within the </a:t>
            </a:r>
            <a:r>
              <a:rPr lang="en-US" sz="1200" dirty="0" smtClean="0"/>
              <a:t>APS. Our remit includes:</a:t>
            </a:r>
            <a:endParaRPr lang="en-AU" sz="1200" b="1" dirty="0"/>
          </a:p>
        </p:txBody>
      </p:sp>
    </p:spTree>
    <p:extLst>
      <p:ext uri="{BB962C8B-B14F-4D97-AF65-F5344CB8AC3E}">
        <p14:creationId xmlns:p14="http://schemas.microsoft.com/office/powerpoint/2010/main" val="3705868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2210" y="317988"/>
            <a:ext cx="11667392" cy="687292"/>
          </a:xfrm>
        </p:spPr>
        <p:txBody>
          <a:bodyPr>
            <a:noAutofit/>
          </a:bodyPr>
          <a:lstStyle/>
          <a:p>
            <a:pPr algn="l"/>
            <a:r>
              <a:rPr lang="en-US" sz="1600" b="1" u="sng" dirty="0" smtClean="0"/>
              <a:t>What we do cont.</a:t>
            </a:r>
            <a:br>
              <a:rPr lang="en-US" sz="1600" b="1" u="sng" dirty="0" smtClean="0"/>
            </a:br>
            <a:r>
              <a:rPr lang="en-US" sz="1100" b="1" u="sng" dirty="0" smtClean="0"/>
              <a:t/>
            </a:r>
            <a:br>
              <a:rPr lang="en-US" sz="1100" b="1" u="sng" dirty="0" smtClean="0"/>
            </a:br>
            <a:r>
              <a:rPr lang="en-US" sz="1200" dirty="0"/>
              <a:t>The First Nations Unit drives the Government’s commitment to boost First Nations employment across the APS to 5% by 2030. We develop new employment </a:t>
            </a:r>
            <a:r>
              <a:rPr lang="en-US" sz="1200" dirty="0" smtClean="0"/>
              <a:t>opportunities and initiatives </a:t>
            </a:r>
            <a:r>
              <a:rPr lang="en-US" sz="1200" dirty="0"/>
              <a:t>to address known barriers to engagement, retention and advancement of First Nations people within the </a:t>
            </a:r>
            <a:r>
              <a:rPr lang="en-US" sz="1200" dirty="0" smtClean="0"/>
              <a:t>APS. Our remit includes:</a:t>
            </a:r>
            <a:endParaRPr lang="en-AU" sz="1200" b="1" dirty="0"/>
          </a:p>
        </p:txBody>
      </p:sp>
      <p:sp>
        <p:nvSpPr>
          <p:cNvPr id="5" name="TextBox 4"/>
          <p:cNvSpPr txBox="1"/>
          <p:nvPr/>
        </p:nvSpPr>
        <p:spPr>
          <a:xfrm>
            <a:off x="4852642" y="1271087"/>
            <a:ext cx="3662708" cy="3154710"/>
          </a:xfrm>
          <a:prstGeom prst="rect">
            <a:avLst/>
          </a:prstGeom>
          <a:noFill/>
        </p:spPr>
        <p:txBody>
          <a:bodyPr wrap="square" rtlCol="0">
            <a:spAutoFit/>
          </a:bodyPr>
          <a:lstStyle/>
          <a:p>
            <a:r>
              <a:rPr lang="en-AU" sz="1200" b="1" dirty="0" smtClean="0"/>
              <a:t>Stakeholder Engagement </a:t>
            </a:r>
          </a:p>
          <a:p>
            <a:r>
              <a:rPr lang="en-AU" sz="1100" dirty="0" smtClean="0"/>
              <a:t>To make meaningful solutions we need to understand our users pain points to influence positive change. We do this via:</a:t>
            </a:r>
          </a:p>
          <a:p>
            <a:pPr marL="171450" indent="-171450">
              <a:buFont typeface="Courier New" panose="02070309020205020404" pitchFamily="49" charset="0"/>
              <a:buChar char="o"/>
            </a:pPr>
            <a:r>
              <a:rPr lang="en-AU" sz="1100" dirty="0" smtClean="0"/>
              <a:t>Opportunities to collaborate and be part of our projects through focus groups, interviews, surveys, deep dives and user research.</a:t>
            </a:r>
          </a:p>
          <a:p>
            <a:pPr marL="171450" indent="-171450">
              <a:buFont typeface="Courier New" panose="02070309020205020404" pitchFamily="49" charset="0"/>
              <a:buChar char="o"/>
            </a:pPr>
            <a:r>
              <a:rPr lang="en-AU" sz="1100" dirty="0" smtClean="0"/>
              <a:t>Providing strategic advice to support your agencies with strategic documents, frameworks, tool kits etc.</a:t>
            </a:r>
          </a:p>
          <a:p>
            <a:pPr marL="171450" indent="-171450">
              <a:buFont typeface="Courier New" panose="02070309020205020404" pitchFamily="49" charset="0"/>
              <a:buChar char="o"/>
            </a:pPr>
            <a:r>
              <a:rPr lang="en-AU" sz="1100" dirty="0" smtClean="0"/>
              <a:t>Facilitate engagement and collaboration between APS agencies and departments.</a:t>
            </a:r>
          </a:p>
          <a:p>
            <a:pPr marL="171450" indent="-171450">
              <a:buFont typeface="Courier New" panose="02070309020205020404" pitchFamily="49" charset="0"/>
              <a:buChar char="o"/>
            </a:pPr>
            <a:r>
              <a:rPr lang="en-AU" sz="1100" dirty="0" smtClean="0"/>
              <a:t>Advice and assistance (where appropriate) on First Nations initiatives, projects, frameworks and guidance.</a:t>
            </a:r>
          </a:p>
          <a:p>
            <a:pPr marL="171450" indent="-171450">
              <a:buFont typeface="Courier New" panose="02070309020205020404" pitchFamily="49" charset="0"/>
              <a:buChar char="o"/>
            </a:pPr>
            <a:r>
              <a:rPr lang="en-AU" sz="1100" dirty="0" smtClean="0"/>
              <a:t>Engaging </a:t>
            </a:r>
            <a:r>
              <a:rPr lang="en-AU" sz="1100" dirty="0"/>
              <a:t>collaboratively with stakeholders to ensure a diverse and inclusive perspective in strategy development.</a:t>
            </a:r>
          </a:p>
          <a:p>
            <a:pPr marL="171450" indent="-171450">
              <a:buFont typeface="Courier New" panose="02070309020205020404" pitchFamily="49" charset="0"/>
              <a:buChar char="o"/>
            </a:pPr>
            <a:endParaRPr lang="en-AU" sz="1100" dirty="0" smtClean="0">
              <a:solidFill>
                <a:srgbClr val="7030A0"/>
              </a:solidFill>
            </a:endParaRPr>
          </a:p>
          <a:p>
            <a:pPr marL="171450" indent="-171450">
              <a:buFont typeface="Courier New" panose="02070309020205020404" pitchFamily="49" charset="0"/>
              <a:buChar char="o"/>
            </a:pPr>
            <a:endParaRPr lang="en-AU" sz="1100" dirty="0"/>
          </a:p>
        </p:txBody>
      </p:sp>
      <p:sp>
        <p:nvSpPr>
          <p:cNvPr id="7" name="TextBox 6"/>
          <p:cNvSpPr txBox="1"/>
          <p:nvPr/>
        </p:nvSpPr>
        <p:spPr>
          <a:xfrm>
            <a:off x="432210" y="1219092"/>
            <a:ext cx="3920715" cy="7371249"/>
          </a:xfrm>
          <a:prstGeom prst="rect">
            <a:avLst/>
          </a:prstGeom>
          <a:noFill/>
        </p:spPr>
        <p:txBody>
          <a:bodyPr wrap="square" rtlCol="0">
            <a:spAutoFit/>
          </a:bodyPr>
          <a:lstStyle/>
          <a:p>
            <a:r>
              <a:rPr lang="en-AU" sz="1200" b="1" dirty="0" smtClean="0"/>
              <a:t>Uplifting </a:t>
            </a:r>
            <a:r>
              <a:rPr lang="en-AU" sz="1200" b="1" dirty="0"/>
              <a:t>Cultural Capability</a:t>
            </a:r>
          </a:p>
          <a:p>
            <a:r>
              <a:rPr lang="en-AU" sz="1100" dirty="0"/>
              <a:t>We understand the importance of providing culturally safe environments for First Nations staff to thrive. We strive to uplift the cultural capability across the APS by:</a:t>
            </a:r>
          </a:p>
          <a:p>
            <a:pPr marL="171450" indent="-171450">
              <a:buFont typeface="Courier New" panose="02070309020205020404" pitchFamily="49" charset="0"/>
              <a:buChar char="o"/>
            </a:pPr>
            <a:r>
              <a:rPr lang="en-US" sz="1100" dirty="0"/>
              <a:t>Championing Priority Reform Three initiatives across the service to transform government institutions and organisations.</a:t>
            </a:r>
          </a:p>
          <a:p>
            <a:pPr marL="171450" indent="-171450">
              <a:buFont typeface="Courier New" panose="02070309020205020404" pitchFamily="49" charset="0"/>
              <a:buChar char="o"/>
            </a:pPr>
            <a:r>
              <a:rPr lang="en-US" sz="1100" dirty="0"/>
              <a:t>Working with agencies to embed cultural awareness, capability and safety in co-design with First Nations staff.</a:t>
            </a:r>
            <a:endParaRPr lang="en-AU" sz="1100" dirty="0"/>
          </a:p>
          <a:p>
            <a:pPr marL="171450" indent="-171450">
              <a:buFont typeface="Courier New" panose="02070309020205020404" pitchFamily="49" charset="0"/>
              <a:buChar char="o"/>
            </a:pPr>
            <a:r>
              <a:rPr lang="en-AU" sz="1100" dirty="0"/>
              <a:t>Promoting cultural learning/initiatives to </a:t>
            </a:r>
            <a:r>
              <a:rPr lang="en-US" sz="1100" dirty="0"/>
              <a:t>identify and eliminate racism, unconscious bias and embed and practice meaningful cultural safety.</a:t>
            </a:r>
            <a:endParaRPr lang="en-AU" sz="1100" dirty="0"/>
          </a:p>
          <a:p>
            <a:pPr marL="171450" indent="-171450">
              <a:buFont typeface="Courier New" panose="02070309020205020404" pitchFamily="49" charset="0"/>
              <a:buChar char="o"/>
            </a:pPr>
            <a:r>
              <a:rPr lang="en-US" sz="1100" dirty="0"/>
              <a:t>Assisting agencies in developing ‘better practice guides’ and access to eLearning modules to support cultural capability uplift</a:t>
            </a:r>
            <a:r>
              <a:rPr lang="en-US" sz="1100" dirty="0" smtClean="0"/>
              <a:t>.</a:t>
            </a:r>
          </a:p>
          <a:p>
            <a:pPr marL="171450" indent="-171450">
              <a:buFont typeface="Courier New" panose="02070309020205020404" pitchFamily="49" charset="0"/>
              <a:buChar char="o"/>
            </a:pPr>
            <a:r>
              <a:rPr lang="en-US" sz="1100" dirty="0" smtClean="0"/>
              <a:t>Ad hoc evaluation on eLearning/ modules to ensure they authentically reflect First Nations perspectives.</a:t>
            </a:r>
            <a:endParaRPr lang="en-US" sz="1100" dirty="0" smtClean="0"/>
          </a:p>
          <a:p>
            <a:pPr marL="171450" indent="-171450">
              <a:buFont typeface="Courier New" panose="02070309020205020404" pitchFamily="49" charset="0"/>
              <a:buChar char="o"/>
            </a:pPr>
            <a:endParaRPr lang="en-US" sz="1200" dirty="0"/>
          </a:p>
          <a:p>
            <a:r>
              <a:rPr lang="en-US" sz="1200" b="1" dirty="0" smtClean="0"/>
              <a:t>Designing and leading cross-agency initiatives </a:t>
            </a:r>
          </a:p>
          <a:p>
            <a:r>
              <a:rPr lang="en-US" sz="1100" dirty="0" smtClean="0"/>
              <a:t>We have been structured to be a </a:t>
            </a:r>
            <a:r>
              <a:rPr lang="en-US" sz="1100" dirty="0" smtClean="0"/>
              <a:t>centralised</a:t>
            </a:r>
            <a:r>
              <a:rPr lang="en-US" sz="1100" dirty="0" smtClean="0"/>
              <a:t> whole-of-government engine room for the APS to provide best practice, policy advice and strategic direction to drive the change needed to meet the government’s 5% target. Some of our future focused services include:</a:t>
            </a:r>
          </a:p>
          <a:p>
            <a:pPr marL="171450" indent="-171450">
              <a:buFont typeface="Courier New" panose="02070309020205020404" pitchFamily="49" charset="0"/>
              <a:buChar char="o"/>
            </a:pPr>
            <a:r>
              <a:rPr lang="en-US" sz="1100" dirty="0" smtClean="0"/>
              <a:t>Evaluation and next steps of the Commonwealth Aboriginal and Torres Strait Islander Workforce Strategy 2020-24.</a:t>
            </a:r>
          </a:p>
          <a:p>
            <a:pPr marL="171450" indent="-171450">
              <a:buFont typeface="Courier New" panose="02070309020205020404" pitchFamily="49" charset="0"/>
              <a:buChar char="o"/>
            </a:pPr>
            <a:r>
              <a:rPr lang="en-AU" sz="1100" dirty="0" smtClean="0"/>
              <a:t>Developing </a:t>
            </a:r>
            <a:r>
              <a:rPr lang="en-AU" sz="1100" dirty="0"/>
              <a:t>policies and programs that promote diversity, inclusion, and equal opportunities, fostering a supportive environment for First Nations employees</a:t>
            </a:r>
            <a:r>
              <a:rPr lang="en-AU" sz="1100" dirty="0" smtClean="0"/>
              <a:t>.</a:t>
            </a:r>
          </a:p>
          <a:p>
            <a:pPr marL="171450" indent="-171450">
              <a:buFont typeface="Courier New" panose="02070309020205020404" pitchFamily="49" charset="0"/>
              <a:buChar char="o"/>
            </a:pPr>
            <a:r>
              <a:rPr lang="en-AU" sz="1100" dirty="0"/>
              <a:t>Provide support to develop strategies to attract, recruit, and retain talent from First Nations communities, ensuring a representative and inclusive APS workforce</a:t>
            </a:r>
            <a:r>
              <a:rPr lang="en-AU" sz="1100" dirty="0" smtClean="0"/>
              <a:t>.</a:t>
            </a:r>
          </a:p>
          <a:p>
            <a:pPr marL="171450" indent="-171450">
              <a:buFont typeface="Courier New" panose="02070309020205020404" pitchFamily="49" charset="0"/>
              <a:buChar char="o"/>
            </a:pPr>
            <a:endParaRPr lang="en-AU" sz="11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Courier New" panose="02070309020205020404" pitchFamily="49" charset="0"/>
              <a:buChar char="o"/>
            </a:pPr>
            <a:endParaRPr lang="en-AU" sz="1100" dirty="0"/>
          </a:p>
          <a:p>
            <a:pPr marL="171450" indent="-171450">
              <a:buFont typeface="Courier New" panose="02070309020205020404" pitchFamily="49" charset="0"/>
              <a:buChar char="o"/>
            </a:pPr>
            <a:endParaRPr lang="en-US" sz="1100" dirty="0" smtClean="0">
              <a:solidFill>
                <a:srgbClr val="7030A0"/>
              </a:solidFill>
            </a:endParaRPr>
          </a:p>
          <a:p>
            <a:pPr marL="171450" indent="-171450">
              <a:buFont typeface="Courier New" panose="02070309020205020404" pitchFamily="49" charset="0"/>
              <a:buChar char="o"/>
            </a:pPr>
            <a:endParaRPr lang="en-US" sz="1100" dirty="0" smtClean="0">
              <a:solidFill>
                <a:srgbClr val="7030A0"/>
              </a:solidFill>
            </a:endParaRPr>
          </a:p>
          <a:p>
            <a:pPr marL="171450" indent="-171450">
              <a:buFont typeface="Courier New" panose="02070309020205020404" pitchFamily="49" charset="0"/>
              <a:buChar char="o"/>
            </a:pPr>
            <a:endParaRPr lang="en-US" sz="1100" dirty="0"/>
          </a:p>
          <a:p>
            <a:endParaRPr lang="en-US" sz="1200" dirty="0" smtClean="0"/>
          </a:p>
          <a:p>
            <a:endParaRPr lang="en-US" sz="1200" dirty="0"/>
          </a:p>
          <a:p>
            <a:endParaRPr lang="en-AU" sz="1050" b="1" dirty="0" smtClean="0"/>
          </a:p>
          <a:p>
            <a:pPr marL="171450" indent="-171450">
              <a:buFont typeface="Courier New" panose="02070309020205020404" pitchFamily="49" charset="0"/>
              <a:buChar char="o"/>
            </a:pPr>
            <a:endParaRPr lang="en-AU" sz="1050" dirty="0"/>
          </a:p>
          <a:p>
            <a:pPr marL="171450" indent="-171450">
              <a:buFont typeface="Courier New" panose="02070309020205020404" pitchFamily="49" charset="0"/>
              <a:buChar char="o"/>
            </a:pPr>
            <a:endParaRPr lang="en-AU" dirty="0">
              <a:solidFill>
                <a:srgbClr val="7030A0"/>
              </a:solidFill>
            </a:endParaRPr>
          </a:p>
        </p:txBody>
      </p:sp>
    </p:spTree>
    <p:extLst>
      <p:ext uri="{BB962C8B-B14F-4D97-AF65-F5344CB8AC3E}">
        <p14:creationId xmlns:p14="http://schemas.microsoft.com/office/powerpoint/2010/main" val="3755260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6485" y="438150"/>
            <a:ext cx="11667392" cy="514350"/>
          </a:xfrm>
        </p:spPr>
        <p:txBody>
          <a:bodyPr>
            <a:noAutofit/>
          </a:bodyPr>
          <a:lstStyle/>
          <a:p>
            <a:pPr algn="l"/>
            <a:r>
              <a:rPr lang="en-US" sz="1600" b="1" u="sng" dirty="0" smtClean="0"/>
              <a:t>What we need from you</a:t>
            </a:r>
            <a:br>
              <a:rPr lang="en-US" sz="1600" b="1" u="sng" dirty="0" smtClean="0"/>
            </a:br>
            <a:endParaRPr lang="en-AU" sz="1200" b="1" dirty="0"/>
          </a:p>
        </p:txBody>
      </p:sp>
      <p:sp>
        <p:nvSpPr>
          <p:cNvPr id="3" name="Rectangle 2"/>
          <p:cNvSpPr/>
          <p:nvPr/>
        </p:nvSpPr>
        <p:spPr>
          <a:xfrm>
            <a:off x="428625" y="1045458"/>
            <a:ext cx="7112912" cy="2462213"/>
          </a:xfrm>
          <a:prstGeom prst="rect">
            <a:avLst/>
          </a:prstGeom>
        </p:spPr>
        <p:txBody>
          <a:bodyPr wrap="square">
            <a:spAutoFit/>
          </a:bodyPr>
          <a:lstStyle/>
          <a:p>
            <a:r>
              <a:rPr lang="en-US" sz="1400" dirty="0" smtClean="0"/>
              <a:t>If </a:t>
            </a:r>
            <a:r>
              <a:rPr lang="en-US" sz="1400" dirty="0"/>
              <a:t>you are considering reaching out and </a:t>
            </a:r>
            <a:r>
              <a:rPr lang="en-US" sz="1400" dirty="0" smtClean="0"/>
              <a:t>collaborating </a:t>
            </a:r>
            <a:r>
              <a:rPr lang="en-US" sz="1400" dirty="0"/>
              <a:t>with the First Nations Unit </a:t>
            </a:r>
            <a:r>
              <a:rPr lang="en-US" sz="1400" dirty="0" smtClean="0"/>
              <a:t>please:</a:t>
            </a:r>
          </a:p>
          <a:p>
            <a:pPr marL="171450" indent="-171450">
              <a:buFont typeface="Courier New" panose="02070309020205020404" pitchFamily="49" charset="0"/>
              <a:buChar char="o"/>
            </a:pPr>
            <a:r>
              <a:rPr lang="en-AU" sz="1400" dirty="0" smtClean="0"/>
              <a:t>Approach us early for our advice and/or support</a:t>
            </a:r>
          </a:p>
          <a:p>
            <a:pPr marL="171450" indent="-171450">
              <a:buFont typeface="Courier New" panose="02070309020205020404" pitchFamily="49" charset="0"/>
              <a:buChar char="o"/>
            </a:pPr>
            <a:r>
              <a:rPr lang="en-AU" sz="1400" dirty="0" smtClean="0"/>
              <a:t>Brief us on the project/inquiry through our group mailbox – </a:t>
            </a:r>
            <a:r>
              <a:rPr lang="en-AU" sz="1400" dirty="0">
                <a:hlinkClick r:id="rId3"/>
              </a:rPr>
              <a:t>FirstNationsUnit@apsc.gov.au</a:t>
            </a:r>
            <a:endParaRPr lang="en-AU" sz="1400" dirty="0"/>
          </a:p>
          <a:p>
            <a:pPr marL="171450" indent="-171450">
              <a:buFont typeface="Courier New" panose="02070309020205020404" pitchFamily="49" charset="0"/>
              <a:buChar char="o"/>
            </a:pPr>
            <a:r>
              <a:rPr lang="en-AU" sz="1400" dirty="0" smtClean="0"/>
              <a:t>Provide a single point of contact</a:t>
            </a:r>
          </a:p>
          <a:p>
            <a:pPr marL="171450" indent="-171450">
              <a:buFont typeface="Courier New" panose="02070309020205020404" pitchFamily="49" charset="0"/>
              <a:buChar char="o"/>
            </a:pPr>
            <a:r>
              <a:rPr lang="en-AU" sz="1400" dirty="0" smtClean="0"/>
              <a:t>Have an honest and open conversation about your needs</a:t>
            </a:r>
          </a:p>
          <a:p>
            <a:pPr marL="171450" indent="-171450">
              <a:buFont typeface="Courier New" panose="02070309020205020404" pitchFamily="49" charset="0"/>
              <a:buChar char="o"/>
            </a:pPr>
            <a:r>
              <a:rPr lang="en-AU" sz="1400" dirty="0" smtClean="0"/>
              <a:t>Be responsive when reviewing and approving work</a:t>
            </a:r>
          </a:p>
          <a:p>
            <a:pPr marL="171450" indent="-171450">
              <a:buFont typeface="Courier New" panose="02070309020205020404" pitchFamily="49" charset="0"/>
              <a:buChar char="o"/>
            </a:pPr>
            <a:r>
              <a:rPr lang="en-AU" sz="1400" dirty="0" smtClean="0"/>
              <a:t>Be clear on your timelines</a:t>
            </a:r>
          </a:p>
          <a:p>
            <a:pPr marL="171450" indent="-171450">
              <a:buFont typeface="Courier New" panose="02070309020205020404" pitchFamily="49" charset="0"/>
              <a:buChar char="o"/>
            </a:pPr>
            <a:r>
              <a:rPr lang="en-AU" sz="1400" dirty="0" smtClean="0"/>
              <a:t>Consider what other things have been done in this space before you reach out to us</a:t>
            </a:r>
          </a:p>
          <a:p>
            <a:pPr marL="171450" indent="-171450">
              <a:buFont typeface="Courier New" panose="02070309020205020404" pitchFamily="49" charset="0"/>
              <a:buChar char="o"/>
            </a:pPr>
            <a:endParaRPr lang="en-AU" sz="1400" dirty="0"/>
          </a:p>
          <a:p>
            <a:r>
              <a:rPr lang="en-AU" sz="1400" dirty="0" smtClean="0"/>
              <a:t>Review our service offer process on the next slide to understand how we can assist you.</a:t>
            </a:r>
          </a:p>
          <a:p>
            <a:pPr marL="171450" indent="-171450">
              <a:buFont typeface="Courier New" panose="02070309020205020404" pitchFamily="49" charset="0"/>
              <a:buChar char="o"/>
            </a:pPr>
            <a:endParaRPr lang="en-AU" sz="1400" dirty="0"/>
          </a:p>
        </p:txBody>
      </p:sp>
    </p:spTree>
    <p:extLst>
      <p:ext uri="{BB962C8B-B14F-4D97-AF65-F5344CB8AC3E}">
        <p14:creationId xmlns:p14="http://schemas.microsoft.com/office/powerpoint/2010/main" val="2961961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3000"/>
            <a:lum/>
          </a:blip>
          <a:srcRect/>
          <a:tile tx="0" ty="0" sx="100000" sy="100000" flip="none" algn="tl"/>
        </a:blipFill>
        <a:effectLst/>
      </p:bgPr>
    </p:bg>
    <p:spTree>
      <p:nvGrpSpPr>
        <p:cNvPr id="1" name=""/>
        <p:cNvGrpSpPr/>
        <p:nvPr/>
      </p:nvGrpSpPr>
      <p:grpSpPr>
        <a:xfrm>
          <a:off x="0" y="0"/>
          <a:ext cx="0" cy="0"/>
          <a:chOff x="0" y="0"/>
          <a:chExt cx="0" cy="0"/>
        </a:xfrm>
      </p:grpSpPr>
      <p:pic>
        <p:nvPicPr>
          <p:cNvPr id="4"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10548" y="2327526"/>
            <a:ext cx="9441535" cy="2630903"/>
          </a:xfrm>
          <a:effectLst>
            <a:outerShdw blurRad="444500" dist="50800" dir="5400000" algn="ctr" rotWithShape="0">
              <a:srgbClr val="000000"/>
            </a:outerShdw>
          </a:effectLst>
        </p:spPr>
      </p:pic>
      <p:sp>
        <p:nvSpPr>
          <p:cNvPr id="5" name="TextBox 4"/>
          <p:cNvSpPr txBox="1"/>
          <p:nvPr/>
        </p:nvSpPr>
        <p:spPr>
          <a:xfrm>
            <a:off x="1037282" y="4826675"/>
            <a:ext cx="2377139" cy="1908215"/>
          </a:xfrm>
          <a:prstGeom prst="rect">
            <a:avLst/>
          </a:prstGeom>
          <a:noFill/>
          <a:ln>
            <a:noFill/>
          </a:ln>
        </p:spPr>
        <p:txBody>
          <a:bodyPr wrap="square" rtlCol="0">
            <a:spAutoFit/>
          </a:bodyPr>
          <a:lstStyle/>
          <a:p>
            <a:r>
              <a:rPr lang="en-AU" sz="1200" b="1" dirty="0"/>
              <a:t>2) </a:t>
            </a:r>
            <a:r>
              <a:rPr lang="en-AU" sz="1200" b="1" dirty="0" smtClean="0"/>
              <a:t>Assessing the need</a:t>
            </a:r>
          </a:p>
          <a:p>
            <a:r>
              <a:rPr lang="en-AU" sz="1100" dirty="0" smtClean="0"/>
              <a:t>The First </a:t>
            </a:r>
            <a:r>
              <a:rPr lang="en-AU" sz="1100" dirty="0"/>
              <a:t>Nations Unit approach every request or action with cultural sensitivity, acknowledging the diversity of First Nations cultures, histories and traditions</a:t>
            </a:r>
            <a:r>
              <a:rPr lang="en-AU" sz="1100" dirty="0" smtClean="0"/>
              <a:t>. We evaluate your needs and schedule key interactions and provide light touch advice.</a:t>
            </a:r>
            <a:endParaRPr lang="en-AU" sz="1100" dirty="0"/>
          </a:p>
          <a:p>
            <a:endParaRPr lang="en-AU" dirty="0"/>
          </a:p>
        </p:txBody>
      </p:sp>
      <p:sp>
        <p:nvSpPr>
          <p:cNvPr id="7" name="TextBox 6"/>
          <p:cNvSpPr txBox="1"/>
          <p:nvPr/>
        </p:nvSpPr>
        <p:spPr>
          <a:xfrm>
            <a:off x="487769" y="1263445"/>
            <a:ext cx="1804092" cy="1400383"/>
          </a:xfrm>
          <a:prstGeom prst="rect">
            <a:avLst/>
          </a:prstGeom>
          <a:noFill/>
        </p:spPr>
        <p:txBody>
          <a:bodyPr wrap="square" rtlCol="0">
            <a:spAutoFit/>
          </a:bodyPr>
          <a:lstStyle/>
          <a:p>
            <a:pPr marL="228600" indent="-228600">
              <a:buAutoNum type="arabicParenR"/>
            </a:pPr>
            <a:r>
              <a:rPr lang="en-AU" sz="1200" b="1" dirty="0" smtClean="0"/>
              <a:t>Understand the Need</a:t>
            </a:r>
          </a:p>
          <a:p>
            <a:r>
              <a:rPr lang="en-AU" sz="1100" dirty="0" smtClean="0"/>
              <a:t>A </a:t>
            </a:r>
            <a:r>
              <a:rPr lang="en-AU" sz="1100" dirty="0"/>
              <a:t>need for assistance or support from the First Nations Unit has been </a:t>
            </a:r>
            <a:r>
              <a:rPr lang="en-AU" sz="1100" dirty="0" smtClean="0"/>
              <a:t>identified</a:t>
            </a:r>
            <a:r>
              <a:rPr lang="en-AU" sz="1100" dirty="0"/>
              <a:t> </a:t>
            </a:r>
            <a:r>
              <a:rPr lang="en-AU" sz="1100" dirty="0" smtClean="0"/>
              <a:t>and a request is issued.</a:t>
            </a:r>
            <a:endParaRPr lang="en-AU" sz="1100" dirty="0"/>
          </a:p>
          <a:p>
            <a:endParaRPr lang="en-AU" dirty="0"/>
          </a:p>
        </p:txBody>
      </p:sp>
      <p:sp>
        <p:nvSpPr>
          <p:cNvPr id="8" name="TextBox 7"/>
          <p:cNvSpPr txBox="1"/>
          <p:nvPr/>
        </p:nvSpPr>
        <p:spPr>
          <a:xfrm>
            <a:off x="3598729" y="1242320"/>
            <a:ext cx="2238192" cy="2092881"/>
          </a:xfrm>
          <a:prstGeom prst="rect">
            <a:avLst/>
          </a:prstGeom>
          <a:noFill/>
        </p:spPr>
        <p:txBody>
          <a:bodyPr wrap="square" rtlCol="0">
            <a:spAutoFit/>
          </a:bodyPr>
          <a:lstStyle/>
          <a:p>
            <a:r>
              <a:rPr lang="en-AU" sz="1200" b="1" dirty="0"/>
              <a:t>3) </a:t>
            </a:r>
            <a:r>
              <a:rPr lang="en-AU" sz="1200" b="1" dirty="0" smtClean="0"/>
              <a:t>Develop an approach </a:t>
            </a:r>
            <a:r>
              <a:rPr lang="en-AU" sz="1100" dirty="0" smtClean="0"/>
              <a:t>Consultation </a:t>
            </a:r>
            <a:r>
              <a:rPr lang="en-AU" sz="1100" dirty="0"/>
              <a:t>with </a:t>
            </a:r>
            <a:r>
              <a:rPr lang="en-AU" sz="1100" dirty="0" smtClean="0"/>
              <a:t>you and other stakeholders to </a:t>
            </a:r>
            <a:r>
              <a:rPr lang="en-AU" sz="1100" dirty="0"/>
              <a:t>identify strengths, weaknesses, </a:t>
            </a:r>
            <a:r>
              <a:rPr lang="en-AU" sz="1100" dirty="0" smtClean="0"/>
              <a:t>next steps and </a:t>
            </a:r>
            <a:r>
              <a:rPr lang="en-AU" sz="1100" dirty="0"/>
              <a:t>areas for improvement for </a:t>
            </a:r>
            <a:r>
              <a:rPr lang="en-AU" sz="1100" dirty="0" smtClean="0"/>
              <a:t>initiatives, projects </a:t>
            </a:r>
            <a:r>
              <a:rPr lang="en-AU" sz="1100" dirty="0"/>
              <a:t>or </a:t>
            </a:r>
            <a:r>
              <a:rPr lang="en-AU" sz="1100" dirty="0" smtClean="0"/>
              <a:t>tasks</a:t>
            </a:r>
            <a:r>
              <a:rPr lang="en-AU" sz="1100" dirty="0"/>
              <a:t>. Thoroughly assess requests to ensure alignment with First Nations values, cultural appropriateness.</a:t>
            </a:r>
          </a:p>
          <a:p>
            <a:endParaRPr lang="en-AU" sz="1200" dirty="0"/>
          </a:p>
          <a:p>
            <a:endParaRPr lang="en-AU" dirty="0"/>
          </a:p>
        </p:txBody>
      </p:sp>
      <p:sp>
        <p:nvSpPr>
          <p:cNvPr id="10" name="TextBox 9"/>
          <p:cNvSpPr txBox="1"/>
          <p:nvPr/>
        </p:nvSpPr>
        <p:spPr>
          <a:xfrm>
            <a:off x="5308081" y="5149839"/>
            <a:ext cx="1700237" cy="1292662"/>
          </a:xfrm>
          <a:prstGeom prst="rect">
            <a:avLst/>
          </a:prstGeom>
          <a:noFill/>
          <a:effectLst/>
        </p:spPr>
        <p:txBody>
          <a:bodyPr wrap="square" rtlCol="0">
            <a:spAutoFit/>
          </a:bodyPr>
          <a:lstStyle/>
          <a:p>
            <a:r>
              <a:rPr lang="en-AU" sz="1200" b="1" dirty="0" smtClean="0"/>
              <a:t>4) Collaborate to build </a:t>
            </a:r>
          </a:p>
          <a:p>
            <a:r>
              <a:rPr lang="en-AU" sz="1100" dirty="0" smtClean="0"/>
              <a:t>Engage in meaningful consultation to provide support and strategic guidance to inform next steps and mitigate potential risks. </a:t>
            </a:r>
            <a:endParaRPr lang="en-AU" sz="1100" dirty="0"/>
          </a:p>
        </p:txBody>
      </p:sp>
      <p:sp>
        <p:nvSpPr>
          <p:cNvPr id="12" name="TextBox 11"/>
          <p:cNvSpPr txBox="1"/>
          <p:nvPr/>
        </p:nvSpPr>
        <p:spPr>
          <a:xfrm>
            <a:off x="6678607" y="1242320"/>
            <a:ext cx="2087324" cy="1292662"/>
          </a:xfrm>
          <a:prstGeom prst="rect">
            <a:avLst/>
          </a:prstGeom>
          <a:noFill/>
          <a:ln>
            <a:noFill/>
          </a:ln>
          <a:effectLst/>
        </p:spPr>
        <p:txBody>
          <a:bodyPr wrap="square" rtlCol="0">
            <a:spAutoFit/>
          </a:bodyPr>
          <a:lstStyle/>
          <a:p>
            <a:r>
              <a:rPr lang="en-AU" sz="1200" b="1" dirty="0" smtClean="0"/>
              <a:t>5) Testing by using</a:t>
            </a:r>
          </a:p>
          <a:p>
            <a:r>
              <a:rPr lang="en-AU" sz="1100" dirty="0" smtClean="0"/>
              <a:t>Test final products with </a:t>
            </a:r>
            <a:r>
              <a:rPr lang="en-AU" sz="1100" dirty="0" smtClean="0"/>
              <a:t>members </a:t>
            </a:r>
            <a:r>
              <a:rPr lang="en-AU" sz="1100" dirty="0" smtClean="0"/>
              <a:t>in the First Nations Unit to test the product in a culturally safe space</a:t>
            </a:r>
            <a:r>
              <a:rPr lang="en-AU" sz="1100" dirty="0" smtClean="0"/>
              <a:t>. This can identify potential cultural sensitivities to ensure products are culturally safe.</a:t>
            </a:r>
            <a:endParaRPr lang="en-AU" sz="1050" dirty="0"/>
          </a:p>
        </p:txBody>
      </p:sp>
      <p:sp>
        <p:nvSpPr>
          <p:cNvPr id="14" name="TextBox 13"/>
          <p:cNvSpPr txBox="1"/>
          <p:nvPr/>
        </p:nvSpPr>
        <p:spPr>
          <a:xfrm>
            <a:off x="10553699" y="2243669"/>
            <a:ext cx="1714501" cy="1231106"/>
          </a:xfrm>
          <a:prstGeom prst="rect">
            <a:avLst/>
          </a:prstGeom>
          <a:noFill/>
        </p:spPr>
        <p:txBody>
          <a:bodyPr wrap="square" rtlCol="0">
            <a:spAutoFit/>
          </a:bodyPr>
          <a:lstStyle/>
          <a:p>
            <a:r>
              <a:rPr lang="en-AU" sz="1200" b="1" dirty="0" smtClean="0"/>
              <a:t>7. End stage/ final goal</a:t>
            </a:r>
            <a:endParaRPr lang="en-AU" sz="1200" b="1" dirty="0"/>
          </a:p>
          <a:p>
            <a:r>
              <a:rPr lang="en-AU" sz="1100" dirty="0" smtClean="0"/>
              <a:t>Initial need has been met and informed through co-design with the First Nations Unit.</a:t>
            </a:r>
            <a:endParaRPr lang="en-AU" sz="1100" dirty="0"/>
          </a:p>
          <a:p>
            <a:endParaRPr lang="en-AU" dirty="0"/>
          </a:p>
        </p:txBody>
      </p:sp>
      <p:sp>
        <p:nvSpPr>
          <p:cNvPr id="2" name="TextBox 1"/>
          <p:cNvSpPr txBox="1"/>
          <p:nvPr/>
        </p:nvSpPr>
        <p:spPr>
          <a:xfrm>
            <a:off x="333378" y="209643"/>
            <a:ext cx="2578100" cy="369332"/>
          </a:xfrm>
          <a:prstGeom prst="rect">
            <a:avLst/>
          </a:prstGeom>
          <a:noFill/>
        </p:spPr>
        <p:txBody>
          <a:bodyPr wrap="square" rtlCol="0">
            <a:spAutoFit/>
          </a:bodyPr>
          <a:lstStyle/>
          <a:p>
            <a:r>
              <a:rPr lang="en-AU" u="sng" dirty="0" smtClean="0">
                <a:effectLst>
                  <a:outerShdw blurRad="38100" dist="38100" dir="2700000" algn="tl">
                    <a:srgbClr val="000000">
                      <a:alpha val="43137"/>
                    </a:srgbClr>
                  </a:outerShdw>
                </a:effectLst>
              </a:rPr>
              <a:t>Service Offer Process </a:t>
            </a:r>
            <a:endParaRPr lang="en-AU" u="sng" dirty="0">
              <a:effectLst>
                <a:outerShdw blurRad="38100" dist="38100" dir="2700000" algn="tl">
                  <a:srgbClr val="000000">
                    <a:alpha val="43137"/>
                  </a:srgbClr>
                </a:outerShdw>
              </a:effectLst>
            </a:endParaRPr>
          </a:p>
        </p:txBody>
      </p:sp>
      <p:sp>
        <p:nvSpPr>
          <p:cNvPr id="3" name="TextBox 2"/>
          <p:cNvSpPr txBox="1"/>
          <p:nvPr/>
        </p:nvSpPr>
        <p:spPr>
          <a:xfrm>
            <a:off x="333378" y="625591"/>
            <a:ext cx="8947001" cy="276999"/>
          </a:xfrm>
          <a:prstGeom prst="rect">
            <a:avLst/>
          </a:prstGeom>
          <a:noFill/>
        </p:spPr>
        <p:txBody>
          <a:bodyPr wrap="none" rtlCol="0">
            <a:spAutoFit/>
          </a:bodyPr>
          <a:lstStyle/>
          <a:p>
            <a:r>
              <a:rPr lang="en-AU" sz="1200" dirty="0" smtClean="0"/>
              <a:t>This is how we can work together to understand your capability need so we can offer strategic advice and partner to build and test solutions.</a:t>
            </a:r>
            <a:endParaRPr lang="en-AU" sz="1200" dirty="0"/>
          </a:p>
        </p:txBody>
      </p:sp>
      <p:sp>
        <p:nvSpPr>
          <p:cNvPr id="25" name="TextBox 24"/>
          <p:cNvSpPr txBox="1"/>
          <p:nvPr/>
        </p:nvSpPr>
        <p:spPr>
          <a:xfrm>
            <a:off x="8663960" y="4008112"/>
            <a:ext cx="1688123" cy="1292662"/>
          </a:xfrm>
          <a:prstGeom prst="rect">
            <a:avLst/>
          </a:prstGeom>
          <a:noFill/>
          <a:ln>
            <a:noFill/>
          </a:ln>
          <a:effectLst/>
        </p:spPr>
        <p:txBody>
          <a:bodyPr wrap="square" rtlCol="0">
            <a:spAutoFit/>
          </a:bodyPr>
          <a:lstStyle/>
          <a:p>
            <a:r>
              <a:rPr lang="en-AU" sz="1200" b="1" dirty="0"/>
              <a:t>6</a:t>
            </a:r>
            <a:r>
              <a:rPr lang="en-AU" sz="1200" b="1" dirty="0" smtClean="0"/>
              <a:t>) Summarise Findings</a:t>
            </a:r>
          </a:p>
          <a:p>
            <a:r>
              <a:rPr lang="en-AU" sz="1100" dirty="0" smtClean="0"/>
              <a:t>Consolidate the learnings and identify actionable changes and improvements before project launch, final versions are approved.</a:t>
            </a:r>
            <a:endParaRPr lang="en-AU" sz="1050" dirty="0"/>
          </a:p>
        </p:txBody>
      </p:sp>
    </p:spTree>
    <p:extLst>
      <p:ext uri="{BB962C8B-B14F-4D97-AF65-F5344CB8AC3E}">
        <p14:creationId xmlns:p14="http://schemas.microsoft.com/office/powerpoint/2010/main" val="376822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c5611b894cf49d8aeeb8ebf39dc09bc xmlns="fbbc16b2-d645-4ff3-8afc-bc6f4bc3ddeb">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11463c70-78df-4e3b-b0ff-f66cd3cb26ec</TermId>
        </TermInfo>
      </Terms>
    </mc5611b894cf49d8aeeb8ebf39dc09bc>
    <ShareHubID xmlns="fbbc16b2-d645-4ff3-8afc-bc6f4bc3ddeb">SHD24-25514</ShareHubID>
    <TaxCatchAll xmlns="fbbc16b2-d645-4ff3-8afc-bc6f4bc3ddeb">
      <Value>2</Value>
    </TaxCatchAll>
    <NonRecordJustification xmlns="685f9fda-bd71-4433-b331-92feb9553089">None</NonRecordJustification>
    <PMCNotes xmlns="fbbc16b2-d645-4ff3-8afc-bc6f4bc3ddeb" xsi:nil="true"/>
    <jd1c641577414dfdab1686c9d5d0dbd0 xmlns="fbbc16b2-d645-4ff3-8afc-bc6f4bc3ddeb">
      <Terms xmlns="http://schemas.microsoft.com/office/infopath/2007/PartnerControls"/>
    </jd1c641577414dfdab1686c9d5d0dbd0>
  </documentManagement>
</p:properties>
</file>

<file path=customXml/item3.xml><?xml version="1.0" encoding="utf-8"?>
<ct:contentTypeSchema xmlns:ct="http://schemas.microsoft.com/office/2006/metadata/contentType" xmlns:ma="http://schemas.microsoft.com/office/2006/metadata/properties/metaAttributes" ct:_="" ma:_="" ma:contentTypeName="ShareHub Document" ma:contentTypeID="0x0101002825A64A6E1845A99A9D8EE8A5686ECB00E0E0F62DBE553943A0A6F5BBD8F0DCE9" ma:contentTypeVersion="6" ma:contentTypeDescription="ShareHub Document" ma:contentTypeScope="" ma:versionID="069d2d6a714e3b54171f3aed35fe0d8c">
  <xsd:schema xmlns:xsd="http://www.w3.org/2001/XMLSchema" xmlns:xs="http://www.w3.org/2001/XMLSchema" xmlns:p="http://schemas.microsoft.com/office/2006/metadata/properties" xmlns:ns1="fbbc16b2-d645-4ff3-8afc-bc6f4bc3ddeb" xmlns:ns3="685f9fda-bd71-4433-b331-92feb9553089" targetNamespace="http://schemas.microsoft.com/office/2006/metadata/properties" ma:root="true" ma:fieldsID="d42e4a7b2459c06aef42415ba8a9f295" ns1:_="" ns3:_="">
    <xsd:import namespace="fbbc16b2-d645-4ff3-8afc-bc6f4bc3ddeb"/>
    <xsd:import namespace="685f9fda-bd71-4433-b331-92feb9553089"/>
    <xsd:element name="properties">
      <xsd:complexType>
        <xsd:sequence>
          <xsd:element name="documentManagement">
            <xsd:complexType>
              <xsd:all>
                <xsd:element ref="ns1:ShareHubID" minOccurs="0"/>
                <xsd:element ref="ns3:NonRecordJustification" minOccurs="0"/>
                <xsd:element ref="ns1:PMCNotes" minOccurs="0"/>
                <xsd:element ref="ns1:mc5611b894cf49d8aeeb8ebf39dc09bc" minOccurs="0"/>
                <xsd:element ref="ns1:TaxCatchAll" minOccurs="0"/>
                <xsd:element ref="ns1:TaxCatchAllLabel" minOccurs="0"/>
                <xsd:element ref="ns1:jd1c641577414dfdab1686c9d5d0dbd0" minOccurs="0"/>
                <xsd:element ref="ns1: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bc16b2-d645-4ff3-8afc-bc6f4bc3ddeb" elementFormDefault="qualified">
    <xsd:import namespace="http://schemas.microsoft.com/office/2006/documentManagement/types"/>
    <xsd:import namespace="http://schemas.microsoft.com/office/infopath/2007/PartnerControls"/>
    <xsd:element name="ShareHubID" ma:index="0" nillable="true" ma:displayName="Record ID" ma:indexed="true" ma:internalName="ShareHubID">
      <xsd:simpleType>
        <xsd:restriction base="dms:Text">
          <xsd:maxLength value="255"/>
        </xsd:restriction>
      </xsd:simpleType>
    </xsd:element>
    <xsd:element name="PMCNotes" ma:index="6" nillable="true" ma:displayName="Notes" ma:internalName="PMCNotes">
      <xsd:simpleType>
        <xsd:restriction base="dms:Note">
          <xsd:maxLength value="255"/>
        </xsd:restriction>
      </xsd:simpleType>
    </xsd:element>
    <xsd:element name="mc5611b894cf49d8aeeb8ebf39dc09bc" ma:index="8" ma:taxonomy="true" ma:internalName="mc5611b894cf49d8aeeb8ebf39dc09bc" ma:taxonomyFieldName="HPRMSecurityLevel" ma:displayName="Security Classification" ma:default="2;#OFFICIAL|11463c70-78df-4e3b-b0ff-f66cd3cb26ec" ma:fieldId="{6c5611b8-94cf-49d8-aeeb-8ebf39dc09bc}" ma:sspId="fdd71c70-8dda-4116-8995-314ca52d638a" ma:termSetId="ad616a2a-2f34-42df-868f-846f11d5d891"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d7f73a18-1c0f-40ea-8baa-75028beadcb9}" ma:internalName="TaxCatchAll" ma:showField="CatchAllData" ma:web="fbbc16b2-d645-4ff3-8afc-bc6f4bc3dde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d7f73a18-1c0f-40ea-8baa-75028beadcb9}" ma:internalName="TaxCatchAllLabel" ma:readOnly="true" ma:showField="CatchAllDataLabel" ma:web="fbbc16b2-d645-4ff3-8afc-bc6f4bc3ddeb">
      <xsd:complexType>
        <xsd:complexContent>
          <xsd:extension base="dms:MultiChoiceLookup">
            <xsd:sequence>
              <xsd:element name="Value" type="dms:Lookup" maxOccurs="unbounded" minOccurs="0" nillable="true"/>
            </xsd:sequence>
          </xsd:extension>
        </xsd:complexContent>
      </xsd:complexType>
    </xsd:element>
    <xsd:element name="jd1c641577414dfdab1686c9d5d0dbd0" ma:index="12" nillable="true" ma:taxonomy="true" ma:internalName="jd1c641577414dfdab1686c9d5d0dbd0" ma:taxonomyFieldName="HPRMSecurityCaveat" ma:displayName="Information Marker" ma:fieldId="{3d1c6415-7741-4dfd-ab16-86c9d5d0dbd0}" ma:taxonomyMulti="true" ma:sspId="fdd71c70-8dda-4116-8995-314ca52d638a" ma:termSetId="4779c3b8-a320-4a06-b8c8-666ff4292a5a" ma:anchorId="00000000-0000-0000-0000-000000000000" ma:open="false" ma:isKeyword="false">
      <xsd:complexType>
        <xsd:sequence>
          <xsd:element ref="pc:Terms" minOccurs="0" maxOccurs="1"/>
        </xsd:sequence>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85f9fda-bd71-4433-b331-92feb9553089" elementFormDefault="qualified">
    <xsd:import namespace="http://schemas.microsoft.com/office/2006/documentManagement/types"/>
    <xsd:import namespace="http://schemas.microsoft.com/office/infopath/2007/PartnerControls"/>
    <xsd:element name="NonRecordJustification" ma:index="5" nillable="true" ma:displayName="Non-record justification" ma:default="None" ma:format="Dropdown" ma:internalName="NonRecordJustification" ma:readOnly="false">
      <xsd:simpleType>
        <xsd:restriction base="dms:Choice">
          <xsd:enumeration value="None"/>
          <xsd:enumeration value="Not defined as a record under the Archives Act of 1983"/>
          <xsd:enumeration value="Duplicate or low value item"/>
          <xsd:enumeration value="Superced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0050E9-40C1-4013-BD81-76B02BB55EC5}">
  <ds:schemaRefs>
    <ds:schemaRef ds:uri="http://schemas.microsoft.com/sharepoint/v3/contenttype/forms"/>
  </ds:schemaRefs>
</ds:datastoreItem>
</file>

<file path=customXml/itemProps2.xml><?xml version="1.0" encoding="utf-8"?>
<ds:datastoreItem xmlns:ds="http://schemas.openxmlformats.org/officeDocument/2006/customXml" ds:itemID="{0BE57371-4E1A-470F-AE1D-A5654B020B9F}">
  <ds:schemaRefs>
    <ds:schemaRef ds:uri="http://purl.org/dc/dcmitype/"/>
    <ds:schemaRef ds:uri="http://purl.org/dc/elements/1.1/"/>
    <ds:schemaRef ds:uri="http://schemas.openxmlformats.org/package/2006/metadata/core-properties"/>
    <ds:schemaRef ds:uri="http://schemas.microsoft.com/office/infopath/2007/PartnerControls"/>
    <ds:schemaRef ds:uri="http://purl.org/dc/terms/"/>
    <ds:schemaRef ds:uri="fbbc16b2-d645-4ff3-8afc-bc6f4bc3ddeb"/>
    <ds:schemaRef ds:uri="http://schemas.microsoft.com/office/2006/documentManagement/types"/>
    <ds:schemaRef ds:uri="685f9fda-bd71-4433-b331-92feb9553089"/>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A077623-DEEB-46FD-9F56-EEC5E33B9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bc16b2-d645-4ff3-8afc-bc6f4bc3ddeb"/>
    <ds:schemaRef ds:uri="685f9fda-bd71-4433-b331-92feb9553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755</TotalTime>
  <Words>1329</Words>
  <Application>Microsoft Office PowerPoint</Application>
  <PresentationFormat>Widescreen</PresentationFormat>
  <Paragraphs>79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Courier New</vt:lpstr>
      <vt:lpstr>Times New Roman</vt:lpstr>
      <vt:lpstr>Office Theme</vt:lpstr>
      <vt:lpstr>About us First Nations Unit within the Australian Public Service Commission consists of a geographically dispersed team composed primarily of First Nations individuals across various states and territories.  Our focus is on enhancing employment outcomes for First Nations people across the Australian Public Service (APS) and promoting cultural capability and cultural safety throughout the APS.   We were established as a result of a new policy proposal in the 2023-24 budget package - Boosting First Nations Employment. The work we undertake directly contributes to priority reforms identified in the Closing the Gap (CtG) and APS reform agendas. That is, Priority Reform Three – Transforming Government Organisations (CtG), and Outcome 7, an APS that sets the standard for First Nations employment and cultural competency (APS Reform).  Purpose We provide comprehensive, whole-of-government advice, dedicated to enabling inclusive workplaces that prioritise cultural capability and safety. Our goal is to cultivate a public sector which champions First Nations representation and leadership ensuring it authentically reflects and serves the diverse needs and aspirations of the community.   </vt:lpstr>
      <vt:lpstr>What we do  The First Nations Unit drives the Government’s commitment to boost First Nations employment across the APS to 5% by 2030. We develop new employment opportunities and initiatives to address known barriers to engagement, retention and advancement of First Nations people within the APS. Our remit includes:</vt:lpstr>
      <vt:lpstr>What we do cont.  The First Nations Unit drives the Government’s commitment to boost First Nations employment across the APS to 5% by 2030. We develop new employment opportunities and initiatives to address known barriers to engagement, retention and advancement of First Nations people within the APS. Our remit includes:</vt:lpstr>
      <vt:lpstr>What we need from you </vt:lpstr>
      <vt:lpstr>PowerPoint Presentation</vt:lpstr>
    </vt:vector>
  </TitlesOfParts>
  <Company>Department of the Prime Minister and Cabinet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McNaboe</dc:creator>
  <cp:lastModifiedBy>Garrett, Bianca</cp:lastModifiedBy>
  <cp:revision>56</cp:revision>
  <dcterms:created xsi:type="dcterms:W3CDTF">2024-02-27T23:39:25Z</dcterms:created>
  <dcterms:modified xsi:type="dcterms:W3CDTF">2024-02-29T04:57:20Z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0x0101002825A64A6E1845A99A9D8EE8A5686ECB00E0E0F62DBE553943A0A6F5BBD8F0DCE9</vt:lpwstr>
  </property>
  <property fmtid="{D5CDD505-2E9C-101B-9397-08002B2CF9AE}" pid="3" name="HPRMSecurityLevel">
    <vt:lpwstr>2;#OFFICIAL|11463c70-78df-4e3b-b0ff-f66cd3cb26ec</vt:lpwstr>
  </property>
  <property fmtid="{D5CDD505-2E9C-101B-9397-08002B2CF9AE}" pid="4" name="HPRMSecurityCaveat">
    <vt:lpwstr/>
  </property>
</Properties>
</file>